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27" r:id="rId5"/>
    <p:sldId id="317" r:id="rId6"/>
    <p:sldId id="263" r:id="rId7"/>
    <p:sldId id="270" r:id="rId8"/>
    <p:sldId id="284" r:id="rId9"/>
    <p:sldId id="285" r:id="rId10"/>
    <p:sldId id="304" r:id="rId11"/>
    <p:sldId id="290" r:id="rId12"/>
    <p:sldId id="292" r:id="rId13"/>
    <p:sldId id="293" r:id="rId14"/>
    <p:sldId id="336" r:id="rId15"/>
    <p:sldId id="294" r:id="rId16"/>
    <p:sldId id="295" r:id="rId17"/>
    <p:sldId id="318" r:id="rId18"/>
    <p:sldId id="337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5D4C-0B5D-9A9E-75FD-A862AF91C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9AD8D-B5BB-BD71-07F2-03A7B097C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6223-CAE4-16EC-0BAF-B429CE4F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61C8-EF64-F05B-C351-8DD604D5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C680-85AA-1700-6DE7-F221F1DE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FFDD-C7AE-3A44-CFFC-6F84B5C3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0D69F-EDCC-EFF5-CC4B-F24D3FDE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28C7-C55F-B01D-4069-A5D42D64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47B-0988-CDC6-5BED-FDE6D12F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C8A7-8E4A-497D-0F2E-9B053DE2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A75E9-BD08-4B45-9392-3E66FEC2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2FD70-6879-D4D0-9B26-6EBD31C4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58ED-68DA-0D17-F302-A519565A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0914-007E-06AD-D481-16CBE105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735C-5162-EF8E-2695-C3E4988B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D206-D777-E6F2-DB84-617A5A0B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5956-A040-449B-945F-5E15F9A0A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8695-2789-FB28-5A2D-771C17F9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44FA1-CE8F-591F-BB1E-5A6A1866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B21E-FD77-712E-3B93-FCBB2CD4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3B62-4118-E94F-E6C7-CC5D1432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B9E02-EB55-78AB-6310-3BB22AAB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F81F9-8FBE-57BF-D0EF-C930D59A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FE76-1283-3373-DC4B-DD23B60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BE20-5D85-33EF-1B35-E8508170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FE47-C6FC-CE7A-52BC-17E4B71A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469A-F994-C470-0E79-71E01F5D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CEE8-CFD3-A0D3-61C6-6869982D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51BE4-B34C-CB25-DA52-C118FE2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301E-D75D-ABAB-0B1D-7A4C53B3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06A7E-C07A-BFBE-D583-272B4BC5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3F2E-AC29-E1B8-6961-1CAB660A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6F992-7A1F-BF1A-1C8B-757958BEE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F946F-2E16-FD8C-CD45-1DAD31729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652BC-09B5-8090-9F32-CE22E1D9A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CF2B6-A4E3-16B0-4457-466FBA79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7FFBF-02B8-0A2F-85F8-E8EA9BC2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BD82C-3EAF-5341-2A36-77EABF6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F007D-097E-4920-A41F-A20699E0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E6E6-EAF0-174A-B080-CE0A652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DC566-0A0E-360B-A1C7-A92E2718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F644D-1701-882C-D073-20B5F3C8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73228-C73D-B33D-3FD4-582CE7B0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831A0-84D6-A0B4-BAC3-EE172435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28119-634A-2DC6-3826-B3CD7EC8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8EFED-318C-C559-652D-5A039FA8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DF2E-0E7D-FB78-ABF2-B4AA69F7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03D6-6A7A-8EFC-FB04-9F3AD61D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F207-5C8B-1338-733F-4ED19343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777F4-C5F1-7E85-C755-BDC78CC7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EBD77-98A4-F1EA-9DD9-D6F81C3B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8FCB2-B866-D615-F123-9E7AFD4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08B2-5A13-1C9F-D405-E2DC289A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3AA64-5675-01D8-32FC-3EB9D5CCE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66D06-E590-F6DE-E35E-681A7AAB6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E58A1-4613-ABED-5345-3EFB2119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98C92-0076-4796-C5AA-0EE1BA1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4273D-D276-70DA-76F7-807E8AF3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F8FF5-7201-EF80-A501-22E2FFC0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5B3DB-785D-252C-B5DC-147EB926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5E83-8F75-3D01-D2E6-32EB764D9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441D-16B6-4FEA-BCC9-A18E94B1E66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F56AA-BB6A-3840-E238-D81E282D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6A77-D0D5-E71B-4DA5-11CCA6EE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7FB1-409D-4116-9A91-3080A22A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6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hang35@alban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35D9-A344-F884-051A-92A336D6B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Revision for Atmospheric Chemistry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6CE6E-14F4-0371-EB6A-BCAF71D89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Jie Zhang</a:t>
            </a:r>
          </a:p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ASRC-Office ETEC 320I</a:t>
            </a:r>
          </a:p>
          <a:p>
            <a:pPr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jzhang35@albany.edu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  <a:ea typeface="+mj-ea"/>
                <a:cs typeface="+mj-cs"/>
              </a:rPr>
              <a:t>03/01/2023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1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A1E5-F935-05AE-BFC6-E1184395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4D8-CA5D-43B9-8028-81F7D10FD55E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62665FF-D4C0-6AE3-942B-ACA2557B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" y="1668207"/>
            <a:ext cx="4899398" cy="352158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6425C3D-64C7-AA1C-CA05-CB574449F4F0}"/>
              </a:ext>
            </a:extLst>
          </p:cNvPr>
          <p:cNvSpPr txBox="1">
            <a:spLocks noChangeArrowheads="1"/>
          </p:cNvSpPr>
          <p:nvPr/>
        </p:nvSpPr>
        <p:spPr>
          <a:xfrm>
            <a:off x="5120779" y="1118272"/>
            <a:ext cx="7071221" cy="4364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We cannot treat VOC and NO</a:t>
            </a:r>
            <a:r>
              <a:rPr lang="en-US" b="1" u="sng" baseline="-25000" dirty="0"/>
              <a:t>X</a:t>
            </a:r>
            <a:r>
              <a:rPr lang="en-US" b="1" u="sng" dirty="0"/>
              <a:t> separately!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 the lower right NO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- limited regime (VOC concentration is much higher than NOX), large changes in VOC have little effect on 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In the upper left VOC-limited regime, lowering NO</a:t>
            </a:r>
            <a:r>
              <a:rPr lang="en-US" baseline="-25000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can actually increase O</a:t>
            </a:r>
            <a:r>
              <a:rPr lang="en-US" baseline="-25000" dirty="0">
                <a:solidFill>
                  <a:schemeClr val="accent1"/>
                </a:solidFill>
              </a:rPr>
              <a:t>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50917-CB1E-5B4A-1E3D-8EE724B9C5EB}"/>
              </a:ext>
            </a:extLst>
          </p:cNvPr>
          <p:cNvCxnSpPr>
            <a:cxnSpLocks/>
          </p:cNvCxnSpPr>
          <p:nvPr/>
        </p:nvCxnSpPr>
        <p:spPr>
          <a:xfrm flipH="1">
            <a:off x="2249424" y="4425696"/>
            <a:ext cx="166420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9BFE78-016E-30DB-5156-53EAC8B394C6}"/>
              </a:ext>
            </a:extLst>
          </p:cNvPr>
          <p:cNvCxnSpPr>
            <a:cxnSpLocks/>
          </p:cNvCxnSpPr>
          <p:nvPr/>
        </p:nvCxnSpPr>
        <p:spPr>
          <a:xfrm>
            <a:off x="1844040" y="2468880"/>
            <a:ext cx="0" cy="1682496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5D6E31-1E65-9949-910C-8E3E7757AA1C}"/>
              </a:ext>
            </a:extLst>
          </p:cNvPr>
          <p:cNvSpPr txBox="1"/>
          <p:nvPr/>
        </p:nvSpPr>
        <p:spPr>
          <a:xfrm>
            <a:off x="5093347" y="5482882"/>
            <a:ext cx="700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Question: Which regime is NYC now?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2E3235-8A61-4024-02DA-331DC469463A}"/>
              </a:ext>
            </a:extLst>
          </p:cNvPr>
          <p:cNvSpPr txBox="1"/>
          <p:nvPr/>
        </p:nvSpPr>
        <p:spPr>
          <a:xfrm>
            <a:off x="3428084" y="6089609"/>
            <a:ext cx="866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Transform from VOC-limited/transition regime into NOX-limited at around 2000s </a:t>
            </a:r>
            <a:endParaRPr lang="en-US" sz="2000" b="1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45797C2-406C-F7E2-262C-2AF4974BBCD8}"/>
              </a:ext>
            </a:extLst>
          </p:cNvPr>
          <p:cNvSpPr/>
          <p:nvPr/>
        </p:nvSpPr>
        <p:spPr>
          <a:xfrm rot="14003403">
            <a:off x="1400123" y="1242429"/>
            <a:ext cx="2584656" cy="433476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2741F2-B1BB-B3E2-E024-4A140AB1AEFE}"/>
              </a:ext>
            </a:extLst>
          </p:cNvPr>
          <p:cNvSpPr txBox="1"/>
          <p:nvPr/>
        </p:nvSpPr>
        <p:spPr>
          <a:xfrm>
            <a:off x="2862072" y="801971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Transition regime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09BE8-DD22-D8E4-8DB7-F92ABB722C61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2. Air Pollution Chemistry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3401231-C8D0-E9FA-30DF-FEC5FB573F15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940" y="968671"/>
            <a:ext cx="5702060" cy="12996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latin typeface="+mn-lt"/>
              </a:rPr>
              <a:t>Processes involved for a reactive trace gas to undergo an aqueous oxidation reaction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97637"/>
            <a:ext cx="5241793" cy="395871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Transport (diffusion) of gas to liquid surface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Transfer of gas across the air-liquid interface.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gas-liquid equilibrium</a:t>
            </a:r>
            <a:r>
              <a:rPr lang="en-US" sz="2400" dirty="0"/>
              <a:t>)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Formation of the aqueous phase equilibria of the dissolved species (if applicable).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Transport (diffusion) of the dissolved species into the bulk aqueous phase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Chemical reactions in the droplet</a:t>
            </a:r>
            <a:r>
              <a:rPr lang="en-US" sz="2400" dirty="0"/>
              <a:t>.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0E353-F124-4584-AF16-4D8DA2253A22}" type="slidenum">
              <a:rPr lang="en-US" smtClean="0"/>
              <a:pPr eaLnBrk="1" hangingPunct="1"/>
              <a:t>11</a:t>
            </a:fld>
            <a:endParaRPr 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04" y="822960"/>
            <a:ext cx="4598224" cy="589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65253A-5456-DB35-BD28-0E98F9E858B6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3. Aqueous Chemistry</a:t>
            </a:r>
          </a:p>
        </p:txBody>
      </p:sp>
    </p:spTree>
    <p:extLst>
      <p:ext uri="{BB962C8B-B14F-4D97-AF65-F5344CB8AC3E}">
        <p14:creationId xmlns:p14="http://schemas.microsoft.com/office/powerpoint/2010/main" val="364627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288" y="829036"/>
            <a:ext cx="6172200" cy="59412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u="sng" dirty="0"/>
              <a:t>Henry’s Law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304544" y="1684108"/>
            <a:ext cx="9215120" cy="48548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</a:rPr>
              <a:t>Henry’s Law</a:t>
            </a:r>
            <a:r>
              <a:rPr lang="en-US" b="1" dirty="0">
                <a:solidFill>
                  <a:srgbClr val="FF0000"/>
                </a:solidFill>
              </a:rPr>
              <a:t> describes the </a:t>
            </a:r>
            <a:r>
              <a:rPr lang="en-US" b="1" u="sng" dirty="0">
                <a:solidFill>
                  <a:srgbClr val="FF0000"/>
                </a:solidFill>
              </a:rPr>
              <a:t>equilibrium</a:t>
            </a:r>
            <a:r>
              <a:rPr lang="en-US" b="1" dirty="0">
                <a:solidFill>
                  <a:srgbClr val="FF0000"/>
                </a:solidFill>
              </a:rPr>
              <a:t> absorption of a gas into a liquid (its solubility):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		A(g) + 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O(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ℓ</a:t>
            </a:r>
            <a:r>
              <a:rPr lang="en-US" b="1" dirty="0">
                <a:solidFill>
                  <a:srgbClr val="FF0000"/>
                </a:solidFill>
              </a:rPr>
              <a:t>) 	⇌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A</a:t>
            </a:r>
            <a:r>
              <a:rPr lang="en-US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H</a:t>
            </a:r>
            <a:r>
              <a:rPr lang="en-US" b="1" baseline="-25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O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		or	 A(g)		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⇌ A(</a:t>
            </a:r>
            <a:r>
              <a:rPr lang="en-US" b="1" dirty="0" err="1">
                <a:solidFill>
                  <a:srgbClr val="FF0000"/>
                </a:solidFill>
                <a:cs typeface="Arial" charset="0"/>
              </a:rPr>
              <a:t>aq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Arial" charset="0"/>
              </a:rPr>
              <a:t>This is an equilibrium reaction (forward and backward reactions) </a:t>
            </a:r>
            <a:r>
              <a:rPr lang="en-US" dirty="0">
                <a:cs typeface="Arial" charset="0"/>
              </a:rPr>
              <a:t>and we can define an equilibrium constant, in this case called a Henry’s Law coefficient: H</a:t>
            </a:r>
            <a:r>
              <a:rPr lang="en-US" baseline="-25000" dirty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.</a:t>
            </a:r>
          </a:p>
          <a:p>
            <a:pPr eaLnBrk="1" hangingPunct="1"/>
            <a:r>
              <a:rPr lang="en-US" dirty="0">
                <a:cs typeface="Arial" charset="0"/>
              </a:rPr>
              <a:t>The aqueous concentration (A</a:t>
            </a:r>
            <a:r>
              <a:rPr lang="en-US" dirty="0">
                <a:cs typeface="Arial" charset="0"/>
                <a:sym typeface="Symbol" pitchFamily="18" charset="2"/>
              </a:rPr>
              <a:t>H</a:t>
            </a:r>
            <a:r>
              <a:rPr lang="en-US" baseline="-25000" dirty="0">
                <a:cs typeface="Arial" charset="0"/>
                <a:sym typeface="Symbol" pitchFamily="18" charset="2"/>
              </a:rPr>
              <a:t>2</a:t>
            </a:r>
            <a:r>
              <a:rPr lang="en-US" dirty="0">
                <a:cs typeface="Arial" charset="0"/>
                <a:sym typeface="Symbol" pitchFamily="18" charset="2"/>
              </a:rPr>
              <a:t>O or A(</a:t>
            </a:r>
            <a:r>
              <a:rPr lang="en-US" dirty="0" err="1">
                <a:cs typeface="Arial" charset="0"/>
                <a:sym typeface="Symbol" pitchFamily="18" charset="2"/>
              </a:rPr>
              <a:t>aq</a:t>
            </a:r>
            <a:r>
              <a:rPr lang="en-US" dirty="0">
                <a:cs typeface="Arial" charset="0"/>
                <a:sym typeface="Symbol" pitchFamily="18" charset="2"/>
              </a:rPr>
              <a:t>)) is usually expressed in moles/liter or M; and A(g) in atmospheres (partial pressure), so</a:t>
            </a:r>
          </a:p>
          <a:p>
            <a:pPr eaLnBrk="1" hangingPunct="1">
              <a:buFontTx/>
              <a:buNone/>
            </a:pPr>
            <a:r>
              <a:rPr lang="en-US" b="1" dirty="0">
                <a:cs typeface="Arial" charset="0"/>
                <a:sym typeface="Symbol" pitchFamily="18" charset="2"/>
              </a:rPr>
              <a:t>H</a:t>
            </a:r>
            <a:r>
              <a:rPr lang="en-US" b="1" baseline="-25000" dirty="0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 = [A(</a:t>
            </a:r>
            <a:r>
              <a:rPr lang="en-US" b="1" dirty="0" err="1">
                <a:cs typeface="Arial" charset="0"/>
                <a:sym typeface="Symbol" pitchFamily="18" charset="2"/>
              </a:rPr>
              <a:t>aq</a:t>
            </a:r>
            <a:r>
              <a:rPr lang="en-US" b="1" dirty="0">
                <a:cs typeface="Arial" charset="0"/>
                <a:sym typeface="Symbol" pitchFamily="18" charset="2"/>
              </a:rPr>
              <a:t>)]/</a:t>
            </a:r>
            <a:r>
              <a:rPr lang="en-US" b="1" dirty="0" err="1">
                <a:cs typeface="Arial" charset="0"/>
                <a:sym typeface="Symbol" pitchFamily="18" charset="2"/>
              </a:rPr>
              <a:t>p</a:t>
            </a:r>
            <a:r>
              <a:rPr lang="en-US" b="1" baseline="-25000" dirty="0" err="1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 or [</a:t>
            </a:r>
            <a:r>
              <a:rPr lang="en-US" b="1" dirty="0">
                <a:cs typeface="Arial" charset="0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H</a:t>
            </a:r>
            <a:r>
              <a:rPr lang="en-US" b="1" baseline="-25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O]/</a:t>
            </a:r>
            <a:r>
              <a:rPr lang="en-US" b="1" dirty="0" err="1">
                <a:cs typeface="Arial" charset="0"/>
                <a:sym typeface="Symbol" pitchFamily="18" charset="2"/>
              </a:rPr>
              <a:t>p</a:t>
            </a:r>
            <a:r>
              <a:rPr lang="en-US" b="1" baseline="-25000" dirty="0" err="1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; units M atm</a:t>
            </a:r>
            <a:r>
              <a:rPr lang="en-US" b="1" baseline="30000" dirty="0">
                <a:cs typeface="Arial" charset="0"/>
                <a:sym typeface="Symbol" pitchFamily="18" charset="2"/>
              </a:rPr>
              <a:t>-1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E10C8-1BD4-4770-9C18-E9F004F8401D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05B30-2ABD-AB93-7D11-8E9F631C4AB2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3. Aqueous Chemistry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145A53D0-6EFB-38CC-296A-9D5AAC42746E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929640" y="1104257"/>
            <a:ext cx="9804400" cy="421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Henry’s Law is often written</a:t>
            </a:r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  <a:r>
              <a:rPr lang="en-US" sz="4000" dirty="0"/>
              <a:t>[A(</a:t>
            </a:r>
            <a:r>
              <a:rPr lang="en-US" sz="4000" dirty="0" err="1"/>
              <a:t>aq</a:t>
            </a:r>
            <a:r>
              <a:rPr lang="en-US" sz="4000" dirty="0"/>
              <a:t>)] = </a:t>
            </a:r>
            <a:r>
              <a:rPr lang="en-US" sz="4000" dirty="0" err="1"/>
              <a:t>H</a:t>
            </a:r>
            <a:r>
              <a:rPr lang="en-US" sz="4000" baseline="-25000" dirty="0" err="1"/>
              <a:t>A</a:t>
            </a:r>
            <a:r>
              <a:rPr lang="en-US" sz="4000" dirty="0" err="1"/>
              <a:t>p</a:t>
            </a:r>
            <a:r>
              <a:rPr lang="en-US" sz="4000" baseline="-25000" dirty="0" err="1"/>
              <a:t>A</a:t>
            </a:r>
            <a:endParaRPr lang="en-US" sz="4000" dirty="0"/>
          </a:p>
          <a:p>
            <a:pPr lvl="2" eaLnBrk="1" hangingPunct="1"/>
            <a:r>
              <a:rPr lang="en-US" sz="1600" dirty="0"/>
              <a:t>     Product conc.	      	reactant concentration</a:t>
            </a:r>
          </a:p>
          <a:p>
            <a:pPr eaLnBrk="1" hangingPunct="1"/>
            <a:r>
              <a:rPr lang="en-US" b="1" u="sng" dirty="0">
                <a:solidFill>
                  <a:srgbClr val="FF0000"/>
                </a:solidFill>
              </a:rPr>
              <a:t>Henry’s Law describes only the physical solubility of the gas and not any chemical changes that may occur after dissolution.</a:t>
            </a:r>
          </a:p>
          <a:p>
            <a:pPr eaLnBrk="1" hangingPunct="1"/>
            <a:endParaRPr lang="en-US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(For gases that hydrolyze and dissociate, we will later define an effective Henry’s Law coefficient H*, which takes the additional dissociated species [i.e. chemical changes] into account.)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B28695-DD1D-43F4-8A73-1C7E09F1A05B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19E88-F717-4537-AAFB-B39EB4794A5D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3. Aqueous Chemistry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03E983C-C7DD-9B6F-9395-F048D2494976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D971-FD48-9EE0-8624-143CC8E1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FD847D2-1066-E059-4005-ECFABE32E51B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3447F-293E-B469-D1CD-21994824672C}"/>
              </a:ext>
            </a:extLst>
          </p:cNvPr>
          <p:cNvSpPr txBox="1"/>
          <p:nvPr/>
        </p:nvSpPr>
        <p:spPr>
          <a:xfrm>
            <a:off x="3820552" y="707527"/>
            <a:ext cx="424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Effective Henry's law coefficient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B13FD-B410-D1F5-9525-F86BB4F0594F}"/>
                  </a:ext>
                </a:extLst>
              </p:cNvPr>
              <p:cNvSpPr txBox="1"/>
              <p:nvPr/>
            </p:nvSpPr>
            <p:spPr>
              <a:xfrm>
                <a:off x="621102" y="1102081"/>
                <a:ext cx="10110158" cy="465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Nitric acid is one of the most water-soluble atmospheric gases with a Henry's law constant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(at 298 K) of H</a:t>
                </a:r>
                <a:r>
                  <a:rPr lang="en-US" baseline="-25000" dirty="0"/>
                  <a:t>HNO3</a:t>
                </a:r>
                <a:r>
                  <a:rPr lang="en-US" dirty="0"/>
                  <a:t> = 2.1 x 105 M atm</a:t>
                </a:r>
                <a:r>
                  <a:rPr lang="en-US" baseline="30000" dirty="0"/>
                  <a:t>-1</a:t>
                </a:r>
                <a:r>
                  <a:rPr lang="en-US" dirty="0"/>
                  <a:t>. After dissolution: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HNO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(g)⇌HNO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the nitric acid dissociates readily to nitrate: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HNO3(</a:t>
                </a:r>
                <a:r>
                  <a:rPr lang="en-US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dirty="0">
                    <a:solidFill>
                      <a:srgbClr val="FF0000"/>
                    </a:solidFill>
                  </a:rPr>
                  <a:t>) 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H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+</a:t>
                </a:r>
              </a:p>
              <a:p>
                <a:pPr algn="l"/>
                <a:r>
                  <a:rPr lang="en-US" sz="1800" b="0" i="0" u="none" strike="noStrike" baseline="0" dirty="0"/>
                  <a:t>The dissociation constant for nitrate is </a:t>
                </a:r>
                <a:r>
                  <a:rPr lang="en-US" sz="1800" b="0" u="none" strike="noStrike" baseline="0" dirty="0"/>
                  <a:t>K</a:t>
                </a:r>
                <a:r>
                  <a:rPr lang="en-US" sz="1800" b="0" u="none" strike="noStrike" baseline="-25000" dirty="0"/>
                  <a:t>n1</a:t>
                </a:r>
                <a:r>
                  <a:rPr lang="en-US" sz="1800" b="0" i="1" u="none" strike="noStrike" baseline="0" dirty="0"/>
                  <a:t> = </a:t>
                </a:r>
                <a:r>
                  <a:rPr lang="en-US" sz="1800" b="0" i="0" u="none" strike="noStrike" baseline="0" dirty="0"/>
                  <a:t>15.4 M at 298 K.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r>
                  <a:rPr lang="en-US" dirty="0"/>
                  <a:t>The total dissolved nitric acid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 will then be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 = [HNO3(</a:t>
                </a:r>
                <a:r>
                  <a:rPr lang="en-US" dirty="0" err="1"/>
                  <a:t>aq</a:t>
                </a:r>
                <a:r>
                  <a:rPr lang="en-US" dirty="0"/>
                  <a:t>)] +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]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Derive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], as a </a:t>
                </a:r>
                <a:r>
                  <a:rPr lang="en-US" dirty="0" err="1"/>
                  <a:t>a</a:t>
                </a:r>
                <a:r>
                  <a:rPr lang="en-US" dirty="0"/>
                  <a:t> function of [H+].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Derive the effective Henry's law coefficient for nitric acid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B13FD-B410-D1F5-9525-F86BB4F0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1102081"/>
                <a:ext cx="10110158" cy="4653838"/>
              </a:xfrm>
              <a:prstGeom prst="rect">
                <a:avLst/>
              </a:prstGeom>
              <a:blipFill>
                <a:blip r:embed="rId2"/>
                <a:stretch>
                  <a:fillRect l="-543" t="-786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B9A6768-1287-9F40-71A2-BBA82FA77BDA}"/>
              </a:ext>
            </a:extLst>
          </p:cNvPr>
          <p:cNvGrpSpPr/>
          <p:nvPr/>
        </p:nvGrpSpPr>
        <p:grpSpPr>
          <a:xfrm>
            <a:off x="2775618" y="5735337"/>
            <a:ext cx="5801126" cy="1253785"/>
            <a:chOff x="2775618" y="5550985"/>
            <a:chExt cx="5801126" cy="12537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501860-F71F-C5ED-F79F-0DB55BD84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5618" y="5550985"/>
              <a:ext cx="5801126" cy="9771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66F99B-1664-762A-BB8B-A4B220281787}"/>
                </a:ext>
              </a:extLst>
            </p:cNvPr>
            <p:cNvSpPr/>
            <p:nvPr/>
          </p:nvSpPr>
          <p:spPr>
            <a:xfrm>
              <a:off x="5794408" y="5698156"/>
              <a:ext cx="1799925" cy="731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B9A945-4033-7848-8885-46441B1F98AD}"/>
                    </a:ext>
                  </a:extLst>
                </p:cNvPr>
                <p:cNvSpPr txBox="1"/>
                <p:nvPr/>
              </p:nvSpPr>
              <p:spPr>
                <a:xfrm>
                  <a:off x="6213175" y="6435438"/>
                  <a:ext cx="8259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HNO</m:t>
                          </m:r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B9A945-4033-7848-8885-46441B1F9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175" y="6435438"/>
                  <a:ext cx="82598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32D783-6206-7B9F-96C6-1A568A9CC18A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3. Aqueous Chemistry</a:t>
            </a:r>
          </a:p>
        </p:txBody>
      </p:sp>
    </p:spTree>
    <p:extLst>
      <p:ext uri="{BB962C8B-B14F-4D97-AF65-F5344CB8AC3E}">
        <p14:creationId xmlns:p14="http://schemas.microsoft.com/office/powerpoint/2010/main" val="28529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1BD84-FC5D-3E1E-B38D-72722398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16BD8-CA48-083F-B40C-E8357C0DF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4" t="7739" r="43930" b="60424"/>
          <a:stretch/>
        </p:blipFill>
        <p:spPr>
          <a:xfrm>
            <a:off x="473621" y="1894400"/>
            <a:ext cx="2353371" cy="2209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90F6F2-7092-62F7-9D70-89F0D2037058}"/>
              </a:ext>
            </a:extLst>
          </p:cNvPr>
          <p:cNvSpPr/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4. Aerosol Chemistry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DA32D-21B7-CAE5-7655-731EC6A214C2}"/>
              </a:ext>
            </a:extLst>
          </p:cNvPr>
          <p:cNvSpPr txBox="1"/>
          <p:nvPr/>
        </p:nvSpPr>
        <p:spPr>
          <a:xfrm>
            <a:off x="3480223" y="748039"/>
            <a:ext cx="359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ambient aerosol, what do we generally measure?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E867E0-4918-7BFB-8E6D-33214943DEC7}"/>
              </a:ext>
            </a:extLst>
          </p:cNvPr>
          <p:cNvSpPr/>
          <p:nvPr/>
        </p:nvSpPr>
        <p:spPr>
          <a:xfrm>
            <a:off x="3704253" y="2029968"/>
            <a:ext cx="3144603" cy="4297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Mass concentration (µg m</a:t>
            </a:r>
            <a:r>
              <a:rPr lang="en-US" baseline="30000" dirty="0">
                <a:solidFill>
                  <a:schemeClr val="tx1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01629C-1033-0D37-46F7-25867B57D43F}"/>
              </a:ext>
            </a:extLst>
          </p:cNvPr>
          <p:cNvSpPr/>
          <p:nvPr/>
        </p:nvSpPr>
        <p:spPr>
          <a:xfrm>
            <a:off x="3704253" y="2787650"/>
            <a:ext cx="3144603" cy="4297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number concentration (# m</a:t>
            </a:r>
            <a:r>
              <a:rPr lang="en-US" baseline="30000" dirty="0">
                <a:solidFill>
                  <a:schemeClr val="tx1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77745E-B26B-D1A6-2F3C-9A11695197AB}"/>
              </a:ext>
            </a:extLst>
          </p:cNvPr>
          <p:cNvSpPr/>
          <p:nvPr/>
        </p:nvSpPr>
        <p:spPr>
          <a:xfrm>
            <a:off x="3704252" y="3474720"/>
            <a:ext cx="3144603" cy="4297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Size distribution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3464ED-DF63-AAA3-EDFF-5A3663603A13}"/>
              </a:ext>
            </a:extLst>
          </p:cNvPr>
          <p:cNvSpPr/>
          <p:nvPr/>
        </p:nvSpPr>
        <p:spPr>
          <a:xfrm>
            <a:off x="3704252" y="4232402"/>
            <a:ext cx="3144603" cy="4297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Chemical compounds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072A1-4C40-17B2-6197-5D03698345C6}"/>
              </a:ext>
            </a:extLst>
          </p:cNvPr>
          <p:cNvSpPr txBox="1"/>
          <p:nvPr/>
        </p:nvSpPr>
        <p:spPr>
          <a:xfrm>
            <a:off x="8026314" y="748039"/>
            <a:ext cx="359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do we want from these measurements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B0AD7-6C3B-083D-B113-8C12E46D1C26}"/>
              </a:ext>
            </a:extLst>
          </p:cNvPr>
          <p:cNvSpPr/>
          <p:nvPr/>
        </p:nvSpPr>
        <p:spPr>
          <a:xfrm>
            <a:off x="8026317" y="2029968"/>
            <a:ext cx="3144603" cy="4297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Aerosol source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7D66A5-F3D5-227A-0900-5B9CC6157C56}"/>
              </a:ext>
            </a:extLst>
          </p:cNvPr>
          <p:cNvSpPr/>
          <p:nvPr/>
        </p:nvSpPr>
        <p:spPr>
          <a:xfrm>
            <a:off x="8026315" y="2784348"/>
            <a:ext cx="3144603" cy="4297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Formation pathway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F37B4F-7964-DED3-8DE4-2344D6A9440E}"/>
              </a:ext>
            </a:extLst>
          </p:cNvPr>
          <p:cNvSpPr/>
          <p:nvPr/>
        </p:nvSpPr>
        <p:spPr>
          <a:xfrm>
            <a:off x="8026316" y="3512992"/>
            <a:ext cx="3144603" cy="4297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Aerosol evolution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8C104-B90E-6D74-6783-DC1654884B89}"/>
              </a:ext>
            </a:extLst>
          </p:cNvPr>
          <p:cNvSpPr/>
          <p:nvPr/>
        </p:nvSpPr>
        <p:spPr>
          <a:xfrm>
            <a:off x="3704252" y="4990084"/>
            <a:ext cx="3144603" cy="42976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5DC1FA-700A-E1DF-B4B5-B1D2AE4B27F8}"/>
              </a:ext>
            </a:extLst>
          </p:cNvPr>
          <p:cNvSpPr/>
          <p:nvPr/>
        </p:nvSpPr>
        <p:spPr>
          <a:xfrm>
            <a:off x="8026315" y="4241636"/>
            <a:ext cx="3144603" cy="4297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Response to emission control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027BF4-E1AB-F135-09D6-0B04D5588059}"/>
              </a:ext>
            </a:extLst>
          </p:cNvPr>
          <p:cNvSpPr/>
          <p:nvPr/>
        </p:nvSpPr>
        <p:spPr>
          <a:xfrm>
            <a:off x="8026314" y="4996942"/>
            <a:ext cx="3144603" cy="4297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F72EC-BDD0-81F4-CE13-12732D1B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7" y="4789183"/>
            <a:ext cx="3144603" cy="20688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A79602-5A9E-EAE4-A38B-95A9A5E5FCB5}"/>
              </a:ext>
            </a:extLst>
          </p:cNvPr>
          <p:cNvSpPr txBox="1"/>
          <p:nvPr/>
        </p:nvSpPr>
        <p:spPr>
          <a:xfrm>
            <a:off x="53041" y="1449294"/>
            <a:ext cx="3549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Simply assumed to be a sphere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127726A-32DC-A3B1-5EA0-89B9CE5D0824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A3415-1D93-C025-1795-B86EBF57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3FCDF-9A28-E598-EC31-0C65DC597FC0}"/>
              </a:ext>
            </a:extLst>
          </p:cNvPr>
          <p:cNvSpPr/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4. Aerosol properties: Chemical Components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BB6A5B-EB64-B14F-B658-E136A7B9F55C}"/>
              </a:ext>
            </a:extLst>
          </p:cNvPr>
          <p:cNvSpPr/>
          <p:nvPr/>
        </p:nvSpPr>
        <p:spPr>
          <a:xfrm>
            <a:off x="274321" y="1363599"/>
            <a:ext cx="2514600" cy="54940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OA: Organic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C82D11-CB66-7BC0-9EB8-7C5B17E3D1C9}"/>
              </a:ext>
            </a:extLst>
          </p:cNvPr>
          <p:cNvSpPr/>
          <p:nvPr/>
        </p:nvSpPr>
        <p:spPr>
          <a:xfrm>
            <a:off x="274320" y="2184654"/>
            <a:ext cx="2514597" cy="5494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SO4: sulfate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999621-5FE1-78B9-7480-15802810558D}"/>
              </a:ext>
            </a:extLst>
          </p:cNvPr>
          <p:cNvSpPr/>
          <p:nvPr/>
        </p:nvSpPr>
        <p:spPr>
          <a:xfrm>
            <a:off x="274320" y="3005709"/>
            <a:ext cx="2514597" cy="54940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NO3: nitrate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B9EAC5-E581-5884-5F0D-17A4EDFFF71C}"/>
              </a:ext>
            </a:extLst>
          </p:cNvPr>
          <p:cNvSpPr/>
          <p:nvPr/>
        </p:nvSpPr>
        <p:spPr>
          <a:xfrm>
            <a:off x="274320" y="3826764"/>
            <a:ext cx="2514595" cy="54940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NH4: ammonium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0A5021-D44C-6354-C6F5-38DAB15974C7}"/>
              </a:ext>
            </a:extLst>
          </p:cNvPr>
          <p:cNvSpPr/>
          <p:nvPr/>
        </p:nvSpPr>
        <p:spPr>
          <a:xfrm>
            <a:off x="274320" y="4647819"/>
            <a:ext cx="2514595" cy="54940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Cl: 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chloride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6C3973-01DC-5B68-A892-6798D4FB2817}"/>
              </a:ext>
            </a:extLst>
          </p:cNvPr>
          <p:cNvSpPr/>
          <p:nvPr/>
        </p:nvSpPr>
        <p:spPr>
          <a:xfrm>
            <a:off x="274321" y="5468874"/>
            <a:ext cx="2514594" cy="54940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Others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2F89-C635-01F6-365D-E6E3C6F30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98" y="1363599"/>
            <a:ext cx="4761153" cy="4597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029CB-0217-5D14-ACE1-CFEB77697AF2}"/>
              </a:ext>
            </a:extLst>
          </p:cNvPr>
          <p:cNvSpPr txBox="1"/>
          <p:nvPr/>
        </p:nvSpPr>
        <p:spPr>
          <a:xfrm>
            <a:off x="8183880" y="4112359"/>
            <a:ext cx="4008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High-Resolution time-of-flight Aerosol Mass Spectrometer (</a:t>
            </a:r>
            <a:r>
              <a:rPr lang="en-US" sz="2000" b="1" dirty="0"/>
              <a:t>HR-ToF-AMS</a:t>
            </a:r>
            <a:r>
              <a:rPr lang="en-US" sz="2000" dirty="0"/>
              <a:t>): measures non-refractory (NR) submicron aerosol (NR-PM1) compositions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D1B36-A91E-BE08-93AC-16E13863F58D}"/>
              </a:ext>
            </a:extLst>
          </p:cNvPr>
          <p:cNvSpPr txBox="1"/>
          <p:nvPr/>
        </p:nvSpPr>
        <p:spPr>
          <a:xfrm>
            <a:off x="8330184" y="841477"/>
            <a:ext cx="368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Note: AMS has detected size range from around 100nm-1500nm; each instrument has its limitation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2CDB67B-B4BD-01EB-C519-E4D367C55AD3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51EC0-4486-D780-A81C-27B78834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4AB7B-0659-E27F-ED9B-5BBC53B28E30}"/>
              </a:ext>
            </a:extLst>
          </p:cNvPr>
          <p:cNvSpPr/>
          <p:nvPr/>
        </p:nvSpPr>
        <p:spPr>
          <a:xfrm>
            <a:off x="0" y="1"/>
            <a:ext cx="12192000" cy="54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4. Aerosol evolution under heatwave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D7567-5F67-07EF-EF1C-569BFB8B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" y="745410"/>
            <a:ext cx="5490456" cy="3466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E2E997-D74F-5285-68C0-74A8E059C867}"/>
              </a:ext>
            </a:extLst>
          </p:cNvPr>
          <p:cNvSpPr/>
          <p:nvPr/>
        </p:nvSpPr>
        <p:spPr>
          <a:xfrm>
            <a:off x="591682" y="4046445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Schnell et al., PNAS,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7414C-3B13-1376-9AB0-EC797C3DE5F6}"/>
              </a:ext>
            </a:extLst>
          </p:cNvPr>
          <p:cNvSpPr txBox="1"/>
          <p:nvPr/>
        </p:nvSpPr>
        <p:spPr>
          <a:xfrm>
            <a:off x="484374" y="4415002"/>
            <a:ext cx="49758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Co-occurrence of extremes in surface ozone, particulate matter, and temperature over eastern North America, which can synergistically worsen their health impacts beyond the sum of their individual effects.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Any thoughts for the reasons?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AB94B-4317-A129-972C-E84A636F8427}"/>
              </a:ext>
            </a:extLst>
          </p:cNvPr>
          <p:cNvSpPr txBox="1"/>
          <p:nvPr/>
        </p:nvSpPr>
        <p:spPr>
          <a:xfrm>
            <a:off x="6082138" y="907124"/>
            <a:ext cx="527166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Persistently high temperature conditions most commonly happen under </a:t>
            </a:r>
            <a:r>
              <a:rPr lang="en-US" sz="2000" b="1" dirty="0">
                <a:solidFill>
                  <a:srgbClr val="FF0000"/>
                </a:solidFill>
              </a:rPr>
              <a:t>stagnant conditions </a:t>
            </a:r>
            <a:r>
              <a:rPr lang="en-US" sz="2000" dirty="0"/>
              <a:t>with weak surface winds (below 3.2 m s−1) and little or no precipitation (below 1 mm).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Stagnant conditions</a:t>
            </a:r>
            <a:r>
              <a:rPr lang="en-US" sz="2000" dirty="0"/>
              <a:t>, in conjunction with strong solar insolation, lead to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an increased photochemical reaction rate </a:t>
            </a:r>
            <a:r>
              <a:rPr lang="en-US" sz="2000" dirty="0"/>
              <a:t>between volatile organic compounds (VOCs) and oxidants like the hydroxyl radical (OH),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increased emissions</a:t>
            </a:r>
            <a:r>
              <a:rPr lang="en-US" sz="2000" dirty="0"/>
              <a:t> and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the accumulation</a:t>
            </a:r>
            <a:r>
              <a:rPr lang="en-US" sz="2000" dirty="0"/>
              <a:t> of anthropogenic nitrogen oxides (NOx), anthropogenic and biogenic VOC precursors,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Thus, leading to an increased production of O3 and secondary organic aerosol (SOA)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DBBD57C-BB2E-27E6-75C6-620C1F7DF229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B598-6CAB-4CC8-B238-A919D445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720563"/>
            <a:ext cx="10515600" cy="823595"/>
          </a:xfrm>
        </p:spPr>
        <p:txBody>
          <a:bodyPr/>
          <a:lstStyle/>
          <a:p>
            <a:r>
              <a:rPr lang="en-US" dirty="0"/>
              <a:t>Measurements of Gas Phase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9570-29F6-4896-8C4B-64039B91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Gaseous Criteria Pollutants (things that are specifically regulated by the Clean Air Act) - monitoring</a:t>
            </a:r>
          </a:p>
          <a:p>
            <a:r>
              <a:rPr lang="en-US" dirty="0"/>
              <a:t>Greenhouse Gases</a:t>
            </a:r>
          </a:p>
          <a:p>
            <a:r>
              <a:rPr lang="en-US" dirty="0"/>
              <a:t>Volatile Organic Carbon species (VOCs)</a:t>
            </a:r>
          </a:p>
          <a:p>
            <a:r>
              <a:rPr lang="en-US" dirty="0"/>
              <a:t>Reactive and short lived species (research measurements)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F9E2-16EE-4569-AA59-EEF6E775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5A50B-BC63-2686-5B6B-3F0789F7EFD0}"/>
              </a:ext>
            </a:extLst>
          </p:cNvPr>
          <p:cNvSpPr/>
          <p:nvPr/>
        </p:nvSpPr>
        <p:spPr>
          <a:xfrm>
            <a:off x="0" y="1"/>
            <a:ext cx="12192000" cy="54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5. Measurements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05ABA4C-BED1-297F-5CF3-9045E7525816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Aerosol </a:t>
            </a:r>
            <a:r>
              <a:rPr lang="en-US" dirty="0"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Aerosol Mass Concentration (regulated quantity – NAAQS)</a:t>
            </a:r>
          </a:p>
          <a:p>
            <a:pPr lvl="1"/>
            <a:r>
              <a:rPr lang="en-US" dirty="0"/>
              <a:t>Filters (gravimetric)</a:t>
            </a:r>
          </a:p>
          <a:p>
            <a:pPr lvl="1"/>
            <a:r>
              <a:rPr lang="en-US" dirty="0"/>
              <a:t>Continuous (various)</a:t>
            </a:r>
          </a:p>
          <a:p>
            <a:r>
              <a:rPr lang="en-US" dirty="0"/>
              <a:t>Physical Properties</a:t>
            </a:r>
          </a:p>
          <a:p>
            <a:pPr lvl="1"/>
            <a:r>
              <a:rPr lang="en-US" dirty="0"/>
              <a:t>Number Concentration</a:t>
            </a:r>
          </a:p>
          <a:p>
            <a:pPr lvl="1"/>
            <a:r>
              <a:rPr lang="en-US" dirty="0"/>
              <a:t>Size Distribution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Optical properties –scattering and absorption (index of refraction)</a:t>
            </a:r>
          </a:p>
          <a:p>
            <a:r>
              <a:rPr lang="en-US" dirty="0"/>
              <a:t>Chemical Composition</a:t>
            </a:r>
          </a:p>
          <a:p>
            <a:pPr lvl="1"/>
            <a:r>
              <a:rPr lang="en-US" dirty="0"/>
              <a:t>Filters (various)</a:t>
            </a:r>
          </a:p>
          <a:p>
            <a:pPr lvl="1"/>
            <a:r>
              <a:rPr lang="en-US" dirty="0"/>
              <a:t>Continuous (various)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5756-3092-4AE2-A05A-F9766ABDCDC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FA499-6CCD-487C-3463-8B3843006F1C}"/>
              </a:ext>
            </a:extLst>
          </p:cNvPr>
          <p:cNvSpPr/>
          <p:nvPr/>
        </p:nvSpPr>
        <p:spPr>
          <a:xfrm>
            <a:off x="0" y="1"/>
            <a:ext cx="12192000" cy="54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5. Measurements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8D5CFA7-0DCA-4D5C-A2EE-AD7E3B89FE41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896" y="823323"/>
            <a:ext cx="8949607" cy="68580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Chapman Mechanism for Ozone in the Upper Atmosphere (~1930)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89852" y="1805226"/>
            <a:ext cx="11360728" cy="230069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R1. 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h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γ </a:t>
            </a:r>
            <a:r>
              <a:rPr lang="en-US" sz="2400" dirty="0">
                <a:solidFill>
                  <a:srgbClr val="FF0000"/>
                </a:solidFill>
              </a:rPr>
              <a:t>	    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→   O  +  O</a:t>
            </a:r>
            <a:r>
              <a:rPr lang="en-US" sz="2400" dirty="0">
                <a:cs typeface="Arial" charset="0"/>
              </a:rPr>
              <a:t>;		k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– photolysis          </a:t>
            </a:r>
            <a:r>
              <a:rPr lang="en-US" sz="2400" b="1" u="sng" dirty="0">
                <a:cs typeface="Arial" charset="0"/>
              </a:rPr>
              <a:t>(Production)</a:t>
            </a:r>
          </a:p>
          <a:p>
            <a:pPr eaLnBrk="1" hangingPunct="1">
              <a:buFontTx/>
              <a:buNone/>
            </a:pPr>
            <a:r>
              <a:rPr lang="en-US" sz="2400" dirty="0">
                <a:cs typeface="Arial" charset="0"/>
              </a:rPr>
              <a:t>R2.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O  +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+  M → 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+  M</a:t>
            </a:r>
            <a:r>
              <a:rPr lang="en-US" sz="2400" dirty="0">
                <a:cs typeface="Arial" charset="0"/>
              </a:rPr>
              <a:t>;	k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 – termolecular </a:t>
            </a:r>
          </a:p>
          <a:p>
            <a:pPr eaLnBrk="1" hangingPunct="1">
              <a:buFontTx/>
              <a:buNone/>
            </a:pPr>
            <a:r>
              <a:rPr lang="en-US" sz="2400" dirty="0">
                <a:cs typeface="Arial" charset="0"/>
              </a:rPr>
              <a:t>R3.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+  h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γ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	     → 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+  O(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P);</a:t>
            </a:r>
            <a:r>
              <a:rPr lang="en-US" sz="2400" dirty="0">
                <a:cs typeface="Arial" charset="0"/>
              </a:rPr>
              <a:t>	k</a:t>
            </a:r>
            <a:r>
              <a:rPr lang="en-US" sz="2400" baseline="-25000" dirty="0">
                <a:cs typeface="Arial" charset="0"/>
              </a:rPr>
              <a:t>3a</a:t>
            </a:r>
            <a:r>
              <a:rPr lang="en-US" sz="2400" dirty="0">
                <a:cs typeface="Arial" charset="0"/>
              </a:rPr>
              <a:t> – photolysis           (Cycling)</a:t>
            </a:r>
          </a:p>
          <a:p>
            <a:pPr eaLnBrk="1" hangingPunct="1">
              <a:buFontTx/>
              <a:buNone/>
            </a:pPr>
            <a:r>
              <a:rPr lang="en-US" sz="2400" dirty="0">
                <a:cs typeface="Arial" charset="0"/>
              </a:rPr>
              <a:t>			    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→ 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+  O(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D)</a:t>
            </a:r>
            <a:r>
              <a:rPr lang="en-US" sz="2400" dirty="0">
                <a:cs typeface="Arial" charset="0"/>
              </a:rPr>
              <a:t>;	k</a:t>
            </a:r>
            <a:r>
              <a:rPr lang="en-US" sz="2400" baseline="-25000" dirty="0">
                <a:cs typeface="Arial" charset="0"/>
              </a:rPr>
              <a:t>3b</a:t>
            </a:r>
            <a:r>
              <a:rPr lang="en-US" sz="2400" dirty="0">
                <a:cs typeface="Arial" charset="0"/>
              </a:rPr>
              <a:t> – photolysis</a:t>
            </a:r>
          </a:p>
          <a:p>
            <a:pPr eaLnBrk="1" hangingPunct="1">
              <a:buFontTx/>
              <a:buNone/>
            </a:pPr>
            <a:r>
              <a:rPr lang="en-US" sz="2400" dirty="0">
                <a:cs typeface="Arial" charset="0"/>
              </a:rPr>
              <a:t>R4.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O  +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	     → 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 +  O</a:t>
            </a:r>
            <a:r>
              <a:rPr lang="en-US" sz="2400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;	k</a:t>
            </a:r>
            <a:r>
              <a:rPr lang="en-US" sz="2400" baseline="-25000" dirty="0">
                <a:cs typeface="Arial" charset="0"/>
              </a:rPr>
              <a:t>4</a:t>
            </a:r>
            <a:r>
              <a:rPr lang="en-US" sz="2400" dirty="0">
                <a:cs typeface="Arial" charset="0"/>
              </a:rPr>
              <a:t> – bimolecular        </a:t>
            </a:r>
            <a:r>
              <a:rPr lang="en-US" sz="2400" b="1" u="sng" dirty="0">
                <a:cs typeface="Arial" charset="0"/>
              </a:rPr>
              <a:t>(Loss)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E220A1-0438-8A4A-FA4A-062953FF740A}"/>
              </a:ext>
            </a:extLst>
          </p:cNvPr>
          <p:cNvSpPr txBox="1">
            <a:spLocks noChangeArrowheads="1"/>
          </p:cNvSpPr>
          <p:nvPr/>
        </p:nvSpPr>
        <p:spPr>
          <a:xfrm>
            <a:off x="101416" y="22224"/>
            <a:ext cx="8222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latin typeface="+mn-lt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652FCEA-B497-64A2-E01A-2DCE4742A075}"/>
              </a:ext>
            </a:extLst>
          </p:cNvPr>
          <p:cNvSpPr/>
          <p:nvPr/>
        </p:nvSpPr>
        <p:spPr>
          <a:xfrm>
            <a:off x="8610600" y="2397005"/>
            <a:ext cx="277091" cy="10664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E11DC-4F16-51BF-E7EA-BDDE021BD30A}"/>
              </a:ext>
            </a:extLst>
          </p:cNvPr>
          <p:cNvSpPr/>
          <p:nvPr/>
        </p:nvSpPr>
        <p:spPr>
          <a:xfrm>
            <a:off x="0" y="-16341"/>
            <a:ext cx="12192000" cy="77681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Stratospheric ozone formation and loss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8FD9D-CB34-29FE-FC89-5925FBB7D37F}"/>
              </a:ext>
            </a:extLst>
          </p:cNvPr>
          <p:cNvGrpSpPr/>
          <p:nvPr/>
        </p:nvGrpSpPr>
        <p:grpSpPr>
          <a:xfrm>
            <a:off x="3939454" y="4806938"/>
            <a:ext cx="4948237" cy="1813878"/>
            <a:chOff x="1354770" y="3794759"/>
            <a:chExt cx="4948237" cy="1813878"/>
          </a:xfrm>
        </p:grpSpPr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4987ED7D-E578-4796-63D6-7FE9015E7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459" y="5211762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  <a:cs typeface="+mn-cs"/>
                  <a:sym typeface="Wingdings" charset="2"/>
                </a:rPr>
                <a:t>slow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9A6940-7B29-3351-9B87-5D73E7DA5C6C}"/>
                </a:ext>
              </a:extLst>
            </p:cNvPr>
            <p:cNvGrpSpPr/>
            <p:nvPr/>
          </p:nvGrpSpPr>
          <p:grpSpPr>
            <a:xfrm>
              <a:off x="1354770" y="3794759"/>
              <a:ext cx="4948237" cy="1695450"/>
              <a:chOff x="1392222" y="3687762"/>
              <a:chExt cx="4948237" cy="1695450"/>
            </a:xfrm>
          </p:grpSpPr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C9657137-2316-847A-7FB1-80F9AFC42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259" y="3916362"/>
                <a:ext cx="426720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rPr>
                  <a:t>O          O</a:t>
                </a:r>
                <a:r>
                  <a:rPr kumimoji="0" lang="en-US" sz="36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CD2253-CD69-1C98-9B21-7808E99B18B1}"/>
                  </a:ext>
                </a:extLst>
              </p:cNvPr>
              <p:cNvGrpSpPr/>
              <p:nvPr/>
            </p:nvGrpSpPr>
            <p:grpSpPr>
              <a:xfrm>
                <a:off x="1392222" y="3687762"/>
                <a:ext cx="4110037" cy="1695450"/>
                <a:chOff x="1392222" y="3687762"/>
                <a:chExt cx="4110037" cy="1695450"/>
              </a:xfrm>
            </p:grpSpPr>
            <p:sp>
              <p:nvSpPr>
                <p:cNvPr id="10" name="Line 5">
                  <a:extLst>
                    <a:ext uri="{FF2B5EF4-FFF2-40B4-BE49-F238E27FC236}">
                      <a16:creationId xmlns:a16="http://schemas.microsoft.com/office/drawing/2014/main" id="{3C98AE64-7E87-EF16-2142-54BA332F3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3459" y="4068762"/>
                  <a:ext cx="9144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" name="Line 6">
                  <a:extLst>
                    <a:ext uri="{FF2B5EF4-FFF2-40B4-BE49-F238E27FC236}">
                      <a16:creationId xmlns:a16="http://schemas.microsoft.com/office/drawing/2014/main" id="{FCAECFDE-32C0-6C47-19B8-92A1A3810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3673459" y="4449762"/>
                  <a:ext cx="9144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3" name="Rectangle 7">
                  <a:extLst>
                    <a:ext uri="{FF2B5EF4-FFF2-40B4-BE49-F238E27FC236}">
                      <a16:creationId xmlns:a16="http://schemas.microsoft.com/office/drawing/2014/main" id="{FC5320A3-9CB6-D1E8-8388-9612579BF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1459" y="3687762"/>
                  <a:ext cx="2590800" cy="11430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6" name="Text Box 8">
                  <a:extLst>
                    <a:ext uri="{FF2B5EF4-FFF2-40B4-BE49-F238E27FC236}">
                      <a16:creationId xmlns:a16="http://schemas.microsoft.com/office/drawing/2014/main" id="{A8562EAA-A9EE-6BEF-9A03-EDF347CB93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222" y="3906837"/>
                  <a:ext cx="762000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charset="0"/>
                      <a:ea typeface="ＭＳ Ｐゴシック" charset="-128"/>
                      <a:cs typeface="+mn-cs"/>
                    </a:rPr>
                    <a:t>O</a:t>
                  </a:r>
                  <a:r>
                    <a:rPr kumimoji="0" lang="en-US" sz="3600" b="1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charset="0"/>
                      <a:ea typeface="ＭＳ Ｐゴシック" charset="-128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7" name="Line 9">
                  <a:extLst>
                    <a:ext uri="{FF2B5EF4-FFF2-40B4-BE49-F238E27FC236}">
                      <a16:creationId xmlns:a16="http://schemas.microsoft.com/office/drawing/2014/main" id="{5FF20318-3124-FD89-A55C-ADCBFA097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9459" y="4221162"/>
                  <a:ext cx="9144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8" name="Line 10">
                  <a:extLst>
                    <a:ext uri="{FF2B5EF4-FFF2-40B4-BE49-F238E27FC236}">
                      <a16:creationId xmlns:a16="http://schemas.microsoft.com/office/drawing/2014/main" id="{6454A6CF-8E66-B846-9C7B-528335F7A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2459" y="4525962"/>
                  <a:ext cx="0" cy="685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9" name="Line 11">
                  <a:extLst>
                    <a:ext uri="{FF2B5EF4-FFF2-40B4-BE49-F238E27FC236}">
                      <a16:creationId xmlns:a16="http://schemas.microsoft.com/office/drawing/2014/main" id="{6E936C74-8E0A-5F39-95C3-7E63094AA1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68859" y="4525962"/>
                  <a:ext cx="0" cy="6858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89093F0A-DC83-916B-1FB6-C9869E486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2459" y="5211762"/>
                  <a:ext cx="1676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317C6255-A617-B5FF-2D95-4B598D42E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6059" y="5364162"/>
                  <a:ext cx="2438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2" name="Line 14">
                  <a:extLst>
                    <a:ext uri="{FF2B5EF4-FFF2-40B4-BE49-F238E27FC236}">
                      <a16:creationId xmlns:a16="http://schemas.microsoft.com/office/drawing/2014/main" id="{EEB4A4D0-14C2-00EB-93C4-6FD5294EA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5584" y="4497387"/>
                  <a:ext cx="4763" cy="8715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3" name="Line 15">
                  <a:extLst>
                    <a:ext uri="{FF2B5EF4-FFF2-40B4-BE49-F238E27FC236}">
                      <a16:creationId xmlns:a16="http://schemas.microsoft.com/office/drawing/2014/main" id="{F610C468-42F8-81EC-7AB2-B8ECFCC68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4459" y="5230812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4" name="Text Box 16">
                  <a:extLst>
                    <a:ext uri="{FF2B5EF4-FFF2-40B4-BE49-F238E27FC236}">
                      <a16:creationId xmlns:a16="http://schemas.microsoft.com/office/drawing/2014/main" id="{31EA6B3C-7BDF-71FB-9F4B-AE652A9E83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44659" y="3687762"/>
                  <a:ext cx="990600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  <a:sym typeface="Wingdings" charset="2"/>
                    </a:rPr>
                    <a:t>slow</a:t>
                  </a:r>
                </a:p>
              </p:txBody>
            </p:sp>
            <p:sp>
              <p:nvSpPr>
                <p:cNvPr id="25" name="Text Box 18">
                  <a:extLst>
                    <a:ext uri="{FF2B5EF4-FFF2-40B4-BE49-F238E27FC236}">
                      <a16:creationId xmlns:a16="http://schemas.microsoft.com/office/drawing/2014/main" id="{E1B06C50-EA98-D2EC-59B6-C48434108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3159" y="4043362"/>
                  <a:ext cx="990600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  <a:sym typeface="Wingdings" charset="2"/>
                    </a:rPr>
                    <a:t>fast</a:t>
                  </a:r>
                </a:p>
              </p:txBody>
            </p:sp>
            <p:sp>
              <p:nvSpPr>
                <p:cNvPr id="26" name="Text Box 21">
                  <a:extLst>
                    <a:ext uri="{FF2B5EF4-FFF2-40B4-BE49-F238E27FC236}">
                      <a16:creationId xmlns:a16="http://schemas.microsoft.com/office/drawing/2014/main" id="{A790EAFE-7870-3694-94B1-9DBE55934A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6659" y="3700462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</a:rPr>
                    <a:t>R2</a:t>
                  </a:r>
                </a:p>
              </p:txBody>
            </p:sp>
            <p:sp>
              <p:nvSpPr>
                <p:cNvPr id="27" name="Text Box 22">
                  <a:extLst>
                    <a:ext uri="{FF2B5EF4-FFF2-40B4-BE49-F238E27FC236}">
                      <a16:creationId xmlns:a16="http://schemas.microsoft.com/office/drawing/2014/main" id="{008A9270-FBCB-359A-A4D1-AE9FB77AD2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2059" y="4449762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</a:rPr>
                    <a:t>R3</a:t>
                  </a:r>
                </a:p>
              </p:txBody>
            </p:sp>
            <p:sp>
              <p:nvSpPr>
                <p:cNvPr id="28" name="Text Box 23">
                  <a:extLst>
                    <a:ext uri="{FF2B5EF4-FFF2-40B4-BE49-F238E27FC236}">
                      <a16:creationId xmlns:a16="http://schemas.microsoft.com/office/drawing/2014/main" id="{3E0AB15A-C592-5131-D1AD-9D971EF1BA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6184" y="4814887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</a:rPr>
                    <a:t>R4</a:t>
                  </a:r>
                </a:p>
              </p:txBody>
            </p:sp>
            <p:sp>
              <p:nvSpPr>
                <p:cNvPr id="29" name="Text Box 24">
                  <a:extLst>
                    <a:ext uri="{FF2B5EF4-FFF2-40B4-BE49-F238E27FC236}">
                      <a16:creationId xmlns:a16="http://schemas.microsoft.com/office/drawing/2014/main" id="{9C4CDDFF-C089-3706-C7FE-A599124589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3147" y="3843337"/>
                  <a:ext cx="6858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-128"/>
                      <a:cs typeface="+mn-cs"/>
                    </a:rPr>
                    <a:t>R1</a:t>
                  </a:r>
                </a:p>
              </p:txBody>
            </p:sp>
          </p:grpSp>
        </p:grpSp>
      </p:grpSp>
      <p:pic>
        <p:nvPicPr>
          <p:cNvPr id="30" name="Picture 82" descr="Image result for sydney chapman">
            <a:extLst>
              <a:ext uri="{FF2B5EF4-FFF2-40B4-BE49-F238E27FC236}">
                <a16:creationId xmlns:a16="http://schemas.microsoft.com/office/drawing/2014/main" id="{05249FB2-9AB8-CE45-D42C-60484B6A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4580417"/>
            <a:ext cx="1494957" cy="22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089F0C1-1847-64B8-152B-F1ED89EED277}"/>
              </a:ext>
            </a:extLst>
          </p:cNvPr>
          <p:cNvSpPr txBox="1"/>
          <p:nvPr/>
        </p:nvSpPr>
        <p:spPr>
          <a:xfrm>
            <a:off x="1534794" y="6151276"/>
            <a:ext cx="209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+mn-cs"/>
              </a:rPr>
              <a:t>Sydney Chapman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+mn-cs"/>
              </a:rPr>
              <a:t>(1888-1970)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2F7D2D-77A9-1394-3758-35EBDBA0E754}"/>
              </a:ext>
            </a:extLst>
          </p:cNvPr>
          <p:cNvSpPr txBox="1"/>
          <p:nvPr/>
        </p:nvSpPr>
        <p:spPr>
          <a:xfrm>
            <a:off x="1889852" y="4245519"/>
            <a:ext cx="6627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[M] designates the total atmospheric gas concentration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19548D6-A558-5487-D933-4F160B73038A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399" y="947065"/>
            <a:ext cx="4685146" cy="60469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Enter Catalytic Reaction Cycles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38348"/>
            <a:ext cx="10515600" cy="500214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In a catalytic cycle there is no net effect on the catalytic species</a:t>
            </a:r>
          </a:p>
          <a:p>
            <a:pPr eaLnBrk="1" hangingPunct="1"/>
            <a:r>
              <a:rPr lang="en-US" sz="2400" dirty="0"/>
              <a:t>Simplest examples look like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 + 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→ XO + 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XO + O → X + 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r>
              <a:rPr lang="en-US" dirty="0"/>
              <a:t>NET: </a:t>
            </a:r>
            <a:r>
              <a:rPr lang="en-US" dirty="0">
                <a:solidFill>
                  <a:srgbClr val="FF0000"/>
                </a:solidFill>
              </a:rPr>
              <a:t>O + 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→ 2O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400" dirty="0"/>
              <a:t>But there is net loss of O</a:t>
            </a:r>
            <a:r>
              <a:rPr lang="en-US" sz="2400" baseline="-25000" dirty="0"/>
              <a:t>x </a:t>
            </a:r>
            <a:r>
              <a:rPr lang="en-US" sz="2400" dirty="0"/>
              <a:t>(i.e., 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endParaRPr lang="en-US" sz="2400" baseline="-25000" dirty="0"/>
          </a:p>
          <a:p>
            <a:pPr eaLnBrk="1" hangingPunct="1"/>
            <a:r>
              <a:rPr lang="en-US" sz="2400" dirty="0"/>
              <a:t>Catalytic cycles reduce the ozone concentration</a:t>
            </a:r>
          </a:p>
          <a:p>
            <a:r>
              <a:rPr lang="en-US" sz="2400" dirty="0"/>
              <a:t>X in the above chemical equations (the catalyst) is a free radical like NO, OH, Cl, Br, etc.</a:t>
            </a:r>
          </a:p>
          <a:p>
            <a:pPr eaLnBrk="1" hangingPunct="1"/>
            <a:r>
              <a:rPr lang="en-US" sz="2400" dirty="0">
                <a:solidFill>
                  <a:srgbClr val="7030A0"/>
                </a:solidFill>
              </a:rPr>
              <a:t>*</a:t>
            </a:r>
            <a:r>
              <a:rPr lang="en-US" sz="2400" i="1" dirty="0">
                <a:solidFill>
                  <a:srgbClr val="7030A0"/>
                </a:solidFill>
              </a:rPr>
              <a:t>Free radicals</a:t>
            </a:r>
            <a:r>
              <a:rPr lang="en-US" sz="2400" dirty="0">
                <a:solidFill>
                  <a:srgbClr val="7030A0"/>
                </a:solidFill>
              </a:rPr>
              <a:t> are short-lived, highly reactive species that drive the chemistry they have one or more unpaired electrons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196730-A5D5-6762-3686-79FB01A31346}"/>
              </a:ext>
            </a:extLst>
          </p:cNvPr>
          <p:cNvSpPr/>
          <p:nvPr/>
        </p:nvSpPr>
        <p:spPr>
          <a:xfrm>
            <a:off x="0" y="-16341"/>
            <a:ext cx="12192000" cy="77681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Stratospheric ozone formation and loss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9DF29-799B-088D-8A12-40E16B057AB6}"/>
              </a:ext>
            </a:extLst>
          </p:cNvPr>
          <p:cNvGrpSpPr/>
          <p:nvPr/>
        </p:nvGrpSpPr>
        <p:grpSpPr>
          <a:xfrm>
            <a:off x="8351520" y="1983160"/>
            <a:ext cx="3840480" cy="2146317"/>
            <a:chOff x="8351520" y="1983160"/>
            <a:chExt cx="3840480" cy="2146317"/>
          </a:xfrm>
        </p:grpSpPr>
        <p:sp>
          <p:nvSpPr>
            <p:cNvPr id="5" name="Arrow: Curved Left 4">
              <a:extLst>
                <a:ext uri="{FF2B5EF4-FFF2-40B4-BE49-F238E27FC236}">
                  <a16:creationId xmlns:a16="http://schemas.microsoft.com/office/drawing/2014/main" id="{5C02C7D9-F1EA-768E-913E-173722A15D22}"/>
                </a:ext>
              </a:extLst>
            </p:cNvPr>
            <p:cNvSpPr/>
            <p:nvPr/>
          </p:nvSpPr>
          <p:spPr>
            <a:xfrm rot="5400000">
              <a:off x="9329431" y="2535891"/>
              <a:ext cx="874755" cy="2312418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B9FA37-DA71-2D68-8EF7-45CE31FB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1520" y="1983160"/>
              <a:ext cx="3840480" cy="1464128"/>
            </a:xfrm>
            <a:prstGeom prst="rect">
              <a:avLst/>
            </a:prstGeom>
          </p:spPr>
        </p:pic>
      </p:grp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4702EA-23CC-38E7-015E-07537339F34B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752D4-161A-F6F2-E73F-699ABE57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FA80-4FBF-447C-B48A-CFF1CA24824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3B5FE-2CD9-F53A-68DA-00543198D6CF}"/>
              </a:ext>
            </a:extLst>
          </p:cNvPr>
          <p:cNvSpPr/>
          <p:nvPr/>
        </p:nvSpPr>
        <p:spPr>
          <a:xfrm>
            <a:off x="0" y="-16341"/>
            <a:ext cx="12192000" cy="6479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South Polar Ozone Loss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4E177B-CA60-6612-1C4F-F46AD2D2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24" y="84861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The Antarctic Ozone Hole was first reported in 1985.</a:t>
            </a:r>
          </a:p>
          <a:p>
            <a:r>
              <a:rPr lang="en-US" sz="2200" dirty="0"/>
              <a:t>This geographically (polar vortex region) and seasonally (austral spring) specific phenomenon has occurred regularly (austral spring) since then</a:t>
            </a:r>
          </a:p>
          <a:p>
            <a:r>
              <a:rPr lang="en-US" sz="2200" dirty="0"/>
              <a:t>Totally unexpected! (At the time)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95452-A560-9D27-7EEE-82D75890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41" y="3574473"/>
            <a:ext cx="4419766" cy="3147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BDADA-2E6C-7F8D-6362-B9FF04F5174D}"/>
              </a:ext>
            </a:extLst>
          </p:cNvPr>
          <p:cNvSpPr txBox="1"/>
          <p:nvPr/>
        </p:nvSpPr>
        <p:spPr>
          <a:xfrm>
            <a:off x="6635750" y="6009386"/>
            <a:ext cx="19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+mn-cs"/>
              </a:rPr>
              <a:t>Ozone hole!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F4AAD96-A41B-5A22-1C19-A2BF167BAE49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D2890-22CB-ECA9-4930-71E4FE2A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FA80-4FBF-447C-B48A-CFF1CA248243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D1A38-F4FD-BDF1-12F7-EDF55192E7F4}"/>
              </a:ext>
            </a:extLst>
          </p:cNvPr>
          <p:cNvSpPr/>
          <p:nvPr/>
        </p:nvSpPr>
        <p:spPr>
          <a:xfrm>
            <a:off x="0" y="-16341"/>
            <a:ext cx="12192000" cy="6836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South Polar Ozone Loss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2EDC3-ADB0-7B0F-024A-F6B1D0C3CD7A}"/>
              </a:ext>
            </a:extLst>
          </p:cNvPr>
          <p:cNvSpPr txBox="1"/>
          <p:nvPr/>
        </p:nvSpPr>
        <p:spPr>
          <a:xfrm>
            <a:off x="1175325" y="1216481"/>
            <a:ext cx="1078576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1. Formation of the polar vortex isolates the air over the continent from mixing with mid-latitudes, </a:t>
            </a:r>
            <a:r>
              <a:rPr lang="en-US" sz="2400" i="1" dirty="0">
                <a:solidFill>
                  <a:srgbClr val="FF0000"/>
                </a:solidFill>
              </a:rPr>
              <a:t>which amplifies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2. Very cold air temperatures, </a:t>
            </a:r>
            <a:r>
              <a:rPr lang="en-US" sz="2400" i="1" dirty="0">
                <a:solidFill>
                  <a:srgbClr val="FF0000"/>
                </a:solidFill>
              </a:rPr>
              <a:t>which allow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3. Formation of Polar Stratospheric Clouds (PSCs), </a:t>
            </a:r>
            <a:r>
              <a:rPr lang="en-US" sz="2400" i="1" dirty="0">
                <a:solidFill>
                  <a:srgbClr val="FF0000"/>
                </a:solidFill>
              </a:rPr>
              <a:t>which leads to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4. Surface reactions on the ice surfaces involving </a:t>
            </a:r>
            <a:r>
              <a:rPr lang="en-US" sz="2400" dirty="0" err="1"/>
              <a:t>Clx</a:t>
            </a:r>
            <a:r>
              <a:rPr lang="en-US" sz="2400" dirty="0"/>
              <a:t> and NOx;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5. At the end of polar night the sun returns, </a:t>
            </a:r>
            <a:r>
              <a:rPr lang="en-US" sz="2400" i="1" dirty="0">
                <a:solidFill>
                  <a:srgbClr val="FF0000"/>
                </a:solidFill>
              </a:rPr>
              <a:t>allowing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6. Liberation of active Cl (photolysis reactions), and de-nitrification (removal of HNO3 through gravitational settling)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7. Active Cl efficiently destroys ozone, mainly through </a:t>
            </a:r>
            <a:r>
              <a:rPr lang="en-US" sz="2400" dirty="0" err="1"/>
              <a:t>ClO</a:t>
            </a:r>
            <a:r>
              <a:rPr lang="en-US" sz="2400" dirty="0"/>
              <a:t> dimer catalytic cycle.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8. This produces an anticorrelation of O3 and </a:t>
            </a:r>
            <a:r>
              <a:rPr lang="en-US" sz="2400" dirty="0" err="1"/>
              <a:t>ClO</a:t>
            </a:r>
            <a:r>
              <a:rPr lang="en-US" sz="2400" dirty="0"/>
              <a:t> near the edge of the vortex;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9. Break-up of polar vortex allows the in-mixing of mid-latitude air and the return to “normal”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B3B59B5-A05F-FCDD-172E-704EAE9EBE55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742182" y="742189"/>
            <a:ext cx="4707636" cy="7016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+mn-lt"/>
              </a:rPr>
              <a:t>Photochemical Sources of O</a:t>
            </a:r>
            <a:r>
              <a:rPr lang="en-US" sz="2800" b="1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026160" y="1535304"/>
            <a:ext cx="10139680" cy="5120639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dirty="0">
                <a:solidFill>
                  <a:srgbClr val="00B050"/>
                </a:solidFill>
              </a:rPr>
              <a:t>The dominant source of odd oxygen (i.e., ozone) in the </a:t>
            </a:r>
            <a:r>
              <a:rPr lang="en-US" sz="2600" b="1" dirty="0"/>
              <a:t>stratosphere</a:t>
            </a:r>
            <a:r>
              <a:rPr lang="en-US" sz="2600" dirty="0">
                <a:solidFill>
                  <a:srgbClr val="00B050"/>
                </a:solidFill>
              </a:rPr>
              <a:t> is</a:t>
            </a:r>
          </a:p>
          <a:p>
            <a:pPr lvl="1" eaLnBrk="1" hangingPunct="1"/>
            <a:r>
              <a:rPr lang="en-US" sz="2600" dirty="0">
                <a:solidFill>
                  <a:srgbClr val="00B050"/>
                </a:solidFill>
              </a:rPr>
              <a:t>O</a:t>
            </a:r>
            <a:r>
              <a:rPr lang="en-US" sz="2600" baseline="-25000" dirty="0">
                <a:solidFill>
                  <a:srgbClr val="00B050"/>
                </a:solidFill>
              </a:rPr>
              <a:t>2</a:t>
            </a:r>
            <a:r>
              <a:rPr lang="en-US" sz="2600" dirty="0">
                <a:solidFill>
                  <a:srgbClr val="00B050"/>
                </a:solidFill>
              </a:rPr>
              <a:t> + h</a:t>
            </a:r>
            <a:r>
              <a:rPr lang="el-GR" sz="2600" dirty="0">
                <a:solidFill>
                  <a:srgbClr val="00B050"/>
                </a:solidFill>
              </a:rPr>
              <a:t>ν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cs typeface="Arial" charset="0"/>
              </a:rPr>
              <a:t>→ O + O					          			</a:t>
            </a:r>
            <a:r>
              <a:rPr lang="en-US" sz="2600" i="1" dirty="0">
                <a:solidFill>
                  <a:srgbClr val="00B050"/>
                </a:solidFill>
                <a:cs typeface="Arial" charset="0"/>
              </a:rPr>
              <a:t>this source is not important in the troposphere because the photons with enough energy to break the O</a:t>
            </a:r>
            <a:r>
              <a:rPr lang="en-US" sz="2600" i="1" baseline="-25000" dirty="0">
                <a:solidFill>
                  <a:srgbClr val="00B050"/>
                </a:solidFill>
                <a:cs typeface="Arial" charset="0"/>
              </a:rPr>
              <a:t>2</a:t>
            </a:r>
            <a:r>
              <a:rPr lang="en-US" sz="2600" i="1" dirty="0">
                <a:solidFill>
                  <a:srgbClr val="00B050"/>
                </a:solidFill>
                <a:cs typeface="Arial" charset="0"/>
              </a:rPr>
              <a:t> bond are gone before they reach the troposphere, so</a:t>
            </a:r>
          </a:p>
          <a:p>
            <a:pPr lvl="1" eaLnBrk="1" hangingPunct="1"/>
            <a:endParaRPr lang="en-US" sz="2600" i="1" dirty="0">
              <a:solidFill>
                <a:srgbClr val="00B050"/>
              </a:solidFill>
              <a:cs typeface="Arial" charset="0"/>
            </a:endParaRPr>
          </a:p>
          <a:p>
            <a:pPr eaLnBrk="1" hangingPunct="1"/>
            <a:r>
              <a:rPr lang="en-US" sz="2600" b="1" u="sng" dirty="0">
                <a:solidFill>
                  <a:srgbClr val="FF0000"/>
                </a:solidFill>
                <a:cs typeface="Arial" charset="0"/>
              </a:rPr>
              <a:t>The dominant photochemical ozone source in the troposphere is</a:t>
            </a:r>
            <a:endParaRPr lang="en-US" sz="2600" b="1" dirty="0">
              <a:solidFill>
                <a:srgbClr val="FF0000"/>
              </a:solidFill>
              <a:cs typeface="Arial" charset="0"/>
            </a:endParaRPr>
          </a:p>
          <a:p>
            <a:pPr lvl="1" eaLnBrk="1" hangingPunct="1"/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NO</a:t>
            </a:r>
            <a:r>
              <a:rPr lang="en-US" sz="2600" b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+ h</a:t>
            </a:r>
            <a:r>
              <a:rPr lang="el-GR" sz="2600" b="1" dirty="0">
                <a:solidFill>
                  <a:srgbClr val="FF0000"/>
                </a:solidFill>
                <a:cs typeface="Arial" charset="0"/>
              </a:rPr>
              <a:t>ν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→ NO + O	followed by</a:t>
            </a:r>
          </a:p>
          <a:p>
            <a:pPr lvl="1" eaLnBrk="1" hangingPunct="1"/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O + O</a:t>
            </a:r>
            <a:r>
              <a:rPr lang="en-US" sz="2600" b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+ M → O</a:t>
            </a:r>
            <a:r>
              <a:rPr lang="en-US" sz="2600" b="1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+ M</a:t>
            </a:r>
          </a:p>
          <a:p>
            <a:pPr lvl="1" eaLnBrk="1" hangingPunct="1"/>
            <a:endParaRPr lang="en-US" sz="2600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So NO</a:t>
            </a:r>
            <a:r>
              <a:rPr lang="en-US" sz="2600" b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is the immediate precursor for ozone, so we “watch for sources” of NO</a:t>
            </a:r>
            <a:r>
              <a:rPr lang="en-US" sz="2600" b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FD55A-16CE-4490-A06E-41BC1E78267E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EAE6D7-B39C-FD04-B5C9-0AAFCC885EA6}"/>
              </a:ext>
            </a:extLst>
          </p:cNvPr>
          <p:cNvSpPr/>
          <p:nvPr/>
        </p:nvSpPr>
        <p:spPr>
          <a:xfrm>
            <a:off x="0" y="0"/>
            <a:ext cx="12192000" cy="585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Tropospheric </a:t>
            </a:r>
            <a:r>
              <a:rPr lang="en-US" sz="3600" b="1" dirty="0">
                <a:solidFill>
                  <a:schemeClr val="tx1"/>
                </a:solidFill>
              </a:rPr>
              <a:t>Ozone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0C52DFE-37DB-5A9B-1DD5-1149C3EFC5A7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853192"/>
            <a:ext cx="9662160" cy="585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Polluted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Atmosphere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Photochemical 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10383"/>
          </a:xfrm>
        </p:spPr>
        <p:txBody>
          <a:bodyPr>
            <a:normAutofit/>
          </a:bodyPr>
          <a:lstStyle/>
          <a:p>
            <a:r>
              <a:rPr lang="en-US" sz="2600" dirty="0"/>
              <a:t>Also called “Air Pollution Chemistry”</a:t>
            </a:r>
          </a:p>
          <a:p>
            <a:r>
              <a:rPr lang="en-US" sz="2600" dirty="0"/>
              <a:t>In this situation, there is always sufficient NO</a:t>
            </a:r>
            <a:r>
              <a:rPr lang="en-US" sz="2600" baseline="-25000" dirty="0"/>
              <a:t>x</a:t>
            </a:r>
            <a:r>
              <a:rPr lang="en-US" sz="2600" dirty="0"/>
              <a:t>, so the very low NO</a:t>
            </a:r>
            <a:r>
              <a:rPr lang="en-US" sz="2600" baseline="-25000" dirty="0"/>
              <a:t>x</a:t>
            </a:r>
            <a:r>
              <a:rPr lang="en-US" sz="2600" dirty="0"/>
              <a:t> regime is ignored, and there is always ozone production</a:t>
            </a:r>
          </a:p>
          <a:p>
            <a:r>
              <a:rPr lang="en-US" sz="2600" dirty="0"/>
              <a:t>The question becomes, </a:t>
            </a:r>
            <a:r>
              <a:rPr lang="en-US" sz="2600" dirty="0">
                <a:solidFill>
                  <a:srgbClr val="00B050"/>
                </a:solidFill>
              </a:rPr>
              <a:t>how fast </a:t>
            </a:r>
            <a:r>
              <a:rPr lang="en-US" sz="2600" dirty="0"/>
              <a:t>and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how efficiently</a:t>
            </a:r>
            <a:r>
              <a:rPr lang="en-US" sz="2600" dirty="0"/>
              <a:t> is ozone produced?</a:t>
            </a:r>
          </a:p>
          <a:p>
            <a:r>
              <a:rPr lang="en-US" sz="2600" dirty="0"/>
              <a:t>OH still reacts with CO and CH</a:t>
            </a:r>
            <a:r>
              <a:rPr lang="en-US" sz="2600" baseline="-25000" dirty="0"/>
              <a:t>4</a:t>
            </a:r>
            <a:r>
              <a:rPr lang="en-US" sz="2600" dirty="0"/>
              <a:t>, but now other </a:t>
            </a:r>
            <a:r>
              <a:rPr lang="en-US" sz="2600" b="1" dirty="0"/>
              <a:t>Volatile Organic Carbon </a:t>
            </a:r>
            <a:r>
              <a:rPr lang="en-US" sz="2600" dirty="0"/>
              <a:t>(VOC) compounds dominate the OH reactivity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DA39D-DDAD-43BD-87DF-AC3BE3A9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4D8-CA5D-43B9-8028-81F7D10FD55E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F7623-80FE-E5BC-9B6C-AD72A9C304F2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2. Air Pollution Chemistry</a:t>
            </a:r>
          </a:p>
        </p:txBody>
      </p:sp>
    </p:spTree>
    <p:extLst>
      <p:ext uri="{BB962C8B-B14F-4D97-AF65-F5344CB8AC3E}">
        <p14:creationId xmlns:p14="http://schemas.microsoft.com/office/powerpoint/2010/main" val="260820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713696"/>
            <a:ext cx="4415790" cy="5852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n-lt"/>
              </a:rPr>
              <a:t>Ozone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894" y="1593408"/>
            <a:ext cx="9681882" cy="4762942"/>
          </a:xfrm>
        </p:spPr>
        <p:txBody>
          <a:bodyPr/>
          <a:lstStyle/>
          <a:p>
            <a:r>
              <a:rPr lang="en-US" dirty="0"/>
              <a:t>Since ozone production follows (efficiently in this case) from reactions converting NO to NO</a:t>
            </a:r>
            <a:r>
              <a:rPr lang="en-US" baseline="-25000" dirty="0"/>
              <a:t>2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sz="3600" b="1" dirty="0"/>
              <a:t>P</a:t>
            </a:r>
            <a:r>
              <a:rPr lang="en-US" sz="3600" b="1" baseline="-25000" dirty="0"/>
              <a:t>O3</a:t>
            </a:r>
            <a:r>
              <a:rPr lang="en-US" sz="3600" b="1" dirty="0"/>
              <a:t> = k</a:t>
            </a:r>
            <a:r>
              <a:rPr lang="en-US" sz="3600" b="1" baseline="-25000" dirty="0"/>
              <a:t>HO2+NO</a:t>
            </a:r>
            <a:r>
              <a:rPr lang="en-US" sz="3600" b="1" dirty="0"/>
              <a:t>[HO</a:t>
            </a:r>
            <a:r>
              <a:rPr lang="en-US" sz="3600" b="1" baseline="-25000" dirty="0"/>
              <a:t>2</a:t>
            </a:r>
            <a:r>
              <a:rPr lang="en-US" sz="3600" b="1" dirty="0"/>
              <a:t>][NO] + k</a:t>
            </a:r>
            <a:r>
              <a:rPr lang="en-US" sz="3600" b="1" baseline="-25000" dirty="0"/>
              <a:t>RO2+NO</a:t>
            </a:r>
            <a:r>
              <a:rPr lang="en-US" sz="3600" b="1" dirty="0"/>
              <a:t>[RO</a:t>
            </a:r>
            <a:r>
              <a:rPr lang="en-US" sz="3600" b="1" baseline="-25000" dirty="0"/>
              <a:t>2</a:t>
            </a:r>
            <a:r>
              <a:rPr lang="en-US" sz="3600" b="1" dirty="0"/>
              <a:t>][NO]</a:t>
            </a:r>
          </a:p>
          <a:p>
            <a:endParaRPr lang="en-US" dirty="0"/>
          </a:p>
          <a:p>
            <a:r>
              <a:rPr lang="en-US" dirty="0"/>
              <a:t>Making a few reasonable assumptions and eliminating the [HO</a:t>
            </a:r>
            <a:r>
              <a:rPr lang="en-US" baseline="-25000" dirty="0"/>
              <a:t>2</a:t>
            </a:r>
            <a:r>
              <a:rPr lang="en-US" dirty="0"/>
              <a:t>] and [RO</a:t>
            </a:r>
            <a:r>
              <a:rPr lang="en-US" baseline="-25000" dirty="0"/>
              <a:t>2</a:t>
            </a:r>
            <a:r>
              <a:rPr lang="en-US" dirty="0"/>
              <a:t>] from the above equations yields results very much like those for CO oxidation in the low-moderate and high NO</a:t>
            </a:r>
            <a:r>
              <a:rPr lang="en-US" baseline="-25000" dirty="0"/>
              <a:t>x</a:t>
            </a:r>
            <a:r>
              <a:rPr lang="en-US" dirty="0"/>
              <a:t> regimes, namely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287A2-BC26-4D0A-9D1E-8A0023E1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4D8-CA5D-43B9-8028-81F7D10FD55E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C6B35-9B6F-CA40-0CBE-554ABA144D34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2. Air Pollution Chemistry</a:t>
            </a:r>
          </a:p>
        </p:txBody>
      </p:sp>
    </p:spTree>
    <p:extLst>
      <p:ext uri="{BB962C8B-B14F-4D97-AF65-F5344CB8AC3E}">
        <p14:creationId xmlns:p14="http://schemas.microsoft.com/office/powerpoint/2010/main" val="159669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566"/>
            <a:ext cx="10515600" cy="585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Ozone Production (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cont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5" y="1545997"/>
            <a:ext cx="9606579" cy="463096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Low-moderate [NO</a:t>
            </a:r>
            <a:r>
              <a:rPr lang="en-US" sz="3200" baseline="-25000" dirty="0"/>
              <a:t>x</a:t>
            </a:r>
            <a:r>
              <a:rPr lang="en-US" sz="3200" dirty="0"/>
              <a:t>]:</a:t>
            </a:r>
          </a:p>
          <a:p>
            <a:endParaRPr lang="en-US" sz="12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baseline="-25000" dirty="0">
                <a:solidFill>
                  <a:srgbClr val="FF0000"/>
                </a:solidFill>
              </a:rPr>
              <a:t>O3</a:t>
            </a:r>
            <a:r>
              <a:rPr lang="en-US" sz="4000" dirty="0">
                <a:solidFill>
                  <a:srgbClr val="FF0000"/>
                </a:solidFill>
              </a:rPr>
              <a:t> ∝ [NO]		NO</a:t>
            </a:r>
            <a:r>
              <a:rPr lang="en-US" sz="4000" baseline="-25000" dirty="0">
                <a:solidFill>
                  <a:srgbClr val="FF0000"/>
                </a:solidFill>
              </a:rPr>
              <a:t>x</a:t>
            </a:r>
            <a:r>
              <a:rPr lang="en-US" sz="4000" dirty="0">
                <a:solidFill>
                  <a:srgbClr val="FF0000"/>
                </a:solidFill>
              </a:rPr>
              <a:t> limited</a:t>
            </a:r>
            <a:br>
              <a:rPr lang="en-US" dirty="0"/>
            </a:br>
            <a:endParaRPr lang="en-US" dirty="0"/>
          </a:p>
          <a:p>
            <a:r>
              <a:rPr lang="en-US" sz="3200" dirty="0"/>
              <a:t>High [NO</a:t>
            </a:r>
            <a:r>
              <a:rPr lang="en-US" sz="3200" baseline="-25000" dirty="0"/>
              <a:t>x</a:t>
            </a:r>
            <a:r>
              <a:rPr lang="en-US" sz="3200" dirty="0"/>
              <a:t>]</a:t>
            </a:r>
          </a:p>
          <a:p>
            <a:endParaRPr lang="en-US" sz="12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baseline="-25000" dirty="0">
                <a:solidFill>
                  <a:srgbClr val="FF0000"/>
                </a:solidFill>
              </a:rPr>
              <a:t>O3</a:t>
            </a:r>
            <a:r>
              <a:rPr lang="en-US" sz="4000" dirty="0">
                <a:solidFill>
                  <a:srgbClr val="FF0000"/>
                </a:solidFill>
              </a:rPr>
              <a:t> ∝ [RH]/[NO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]	VOC limited</a:t>
            </a:r>
          </a:p>
          <a:p>
            <a:pPr lvl="1"/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dirty="0"/>
              <a:t>This can be illustrated by something called an ozone isopleth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063EE-BA9D-42D5-9251-9C6CE148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4D8-CA5D-43B9-8028-81F7D10FD55E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AE478-7580-87BF-5698-1523CF49DD37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2. Air Pollution Chemistry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38D64F11-5696-6C78-CD2A-8C2A517E015A}"/>
              </a:ext>
            </a:extLst>
          </p:cNvPr>
          <p:cNvSpPr/>
          <p:nvPr/>
        </p:nvSpPr>
        <p:spPr>
          <a:xfrm>
            <a:off x="11640959" y="90170"/>
            <a:ext cx="484632" cy="4114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3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1655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Tahoma</vt:lpstr>
      <vt:lpstr>Times New Roman</vt:lpstr>
      <vt:lpstr>Office Theme</vt:lpstr>
      <vt:lpstr> Revision for Atmospheric Chemistry  </vt:lpstr>
      <vt:lpstr>Chapman Mechanism for Ozone in the Upper Atmosphere (~1930)</vt:lpstr>
      <vt:lpstr>Enter Catalytic Reaction Cycles</vt:lpstr>
      <vt:lpstr>PowerPoint Presentation</vt:lpstr>
      <vt:lpstr>PowerPoint Presentation</vt:lpstr>
      <vt:lpstr>Photochemical Sources of O3 </vt:lpstr>
      <vt:lpstr>Polluted Atmosphere Photochemical Oxidation</vt:lpstr>
      <vt:lpstr>Ozone Production</vt:lpstr>
      <vt:lpstr>Ozone Production (cont)</vt:lpstr>
      <vt:lpstr>PowerPoint Presentation</vt:lpstr>
      <vt:lpstr>Processes involved for a reactive trace gas to undergo an aqueous oxidation reaction</vt:lpstr>
      <vt:lpstr>Henry’s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Measurements of Gas Phase Species</vt:lpstr>
      <vt:lpstr>Types of Aerosol Measurements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Revision for Atmospheric Chemistry  </dc:title>
  <dc:creator>Zhang, Jie</dc:creator>
  <cp:lastModifiedBy>Zhang, Jie</cp:lastModifiedBy>
  <cp:revision>5</cp:revision>
  <dcterms:created xsi:type="dcterms:W3CDTF">2023-03-01T04:34:18Z</dcterms:created>
  <dcterms:modified xsi:type="dcterms:W3CDTF">2023-03-02T17:51:09Z</dcterms:modified>
</cp:coreProperties>
</file>